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3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3AB84-0E49-4AC8-A13E-59AFBE684C28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4FEE9-0B9F-4706-8B80-CB4F01F21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00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9D328-0116-B046-9B9F-7D4BEAF8D07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064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8D551-B255-2DEF-2FCE-8D8182F81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E67BFA-D61E-F3C2-BFD2-BE1AEAAB5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2F5EE-68FE-B539-C06B-1BA49EB4F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30B15-F356-70A7-93C3-AEB0CA3FA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84875-0CE7-93EF-9DCF-8782632D1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D055-30A8-BAB1-D94C-B5FCB768E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76EC2B-C96D-D681-05E9-6F822E414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09040-8DD4-BDB1-FFC7-DE9EF8033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6018C-6BC9-DBC8-01F6-7C98393ED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EB0FD-3D76-4043-22D5-24D3BF1AF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65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B79B1E-D76B-7F43-644C-6ACBCF7A93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DD1C8C-D3D8-217D-6401-928D75093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A3830-641B-4269-6EE0-0AE0698D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93D29-ADE6-4544-3BD0-6C6A73BEC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7D39A-08A3-1EDB-C763-0052E15AF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1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- Copy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9940" y="1825625"/>
            <a:ext cx="5253660" cy="3965575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1200"/>
              </a:spcBef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0" y="1825625"/>
            <a:ext cx="5257800" cy="3965575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1200"/>
              </a:spcBef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353800" y="6219011"/>
            <a:ext cx="621711" cy="365125"/>
          </a:xfrm>
          <a:prstGeom prst="rect">
            <a:avLst/>
          </a:prstGeom>
        </p:spPr>
        <p:txBody>
          <a:bodyPr/>
          <a:lstStyle/>
          <a:p>
            <a:fld id="{682A1055-845A-D14A-971D-E1FB772C06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2EBE2EBC-CADD-6B5F-568C-FE99B37010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9939" y="314266"/>
            <a:ext cx="10812122" cy="48418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600" cap="none" spc="15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706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98BE5-D7A8-DBE6-493F-A2ED639CC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84A85-BC51-5045-A516-9C0A002864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1EEEB-272D-05E0-BE60-44A80BA28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882D6-438C-7C26-F38B-9FC92504D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3738C-2184-7E4B-3FFE-171D91F9F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33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18953-8F60-CA65-B25A-4EEFB98E2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068BD5-F01F-58A1-8B8C-E5E3E29C2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807B5-D404-715E-3539-B94D9C9D7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8393F6-7B08-8E81-3F9D-86C7B2C8E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39843-ACEB-7E24-0B06-151A98474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8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E4BC8-F9F6-FCC3-B935-695B65AE6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8008E-33BF-87E1-F075-55A2FD971E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910B7-D702-ADA9-EB52-6EC9CF3CDA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7A6C72-F67E-89AB-FB6B-E3C09A66E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3F74D-5A05-A4F5-CA22-FFC3CF896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DD7D1-9BF5-42D6-79CD-27F74648B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1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A1D8D-BA95-695F-DB72-518FF56CF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44F39-D8CF-E1EF-68D4-15CE08E3C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B516DB-BCB4-E6AB-51D6-102572B6D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D348E7-596A-EB66-FA99-C3AE10AD9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981734-0C17-4670-398A-4FD5EA1423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55303F-ABF1-BEBE-4577-9E56A7C2F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81CCEC-8690-D9F9-A07F-13DAD13D3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85524E-F47C-5108-C6D6-386808E05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37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20AA7-831D-525B-6CDA-B83BC43AD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B8F937-E11B-CFAF-408F-9801D004C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2B06B7-ACE1-BC5E-F85E-9B7B5736C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BEFDF-995D-B157-5774-1EDDEE4C9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690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6538BA-931C-5B18-BD04-07C1076B3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EB5033-5629-3E89-4614-8C69EB6B8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0548E4-B9DE-5F5B-7150-77ACAA0C9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1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26623-F8AB-E5CA-EE2C-C5B67FE1E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8E66D-774F-A633-CA7D-85695F938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7F4E94-6511-6986-FB17-FF51644769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1A130D-F7FC-8A4B-A8B2-05C99DB36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84E680-EE62-3A06-3F7A-19FBE6D8C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84536E-688B-D1D5-143A-D0F6AB152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29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109B5-DF9F-B808-F552-105E1F93A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DA884B-0F9A-8AE9-5FA2-B0603A43EE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AE9D44-3C6A-5A1C-3B81-5E96074DC6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2910AD-27EB-B547-D8A4-350967B8C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830D7-D68B-F5A3-4FE0-5191BBE79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965FF-73AF-ACF6-0FBA-A98F69E66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2B2250-26A9-52FA-54AC-566CBEDC0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D37A79-CD1A-A4EB-2B58-FBD88BAF00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999F7-6885-8F19-D2D1-82E8F14217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304E5F-3098-436B-AE5E-5CEFF934B49C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B7B0C-2714-7187-A979-07C307EDB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C4174-50F6-8CD6-2273-BD20F29117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4251E2-1284-47EB-B076-BEB780340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24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82A67-8F02-10C4-EFBF-5D948E0EC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940" y="871800"/>
            <a:ext cx="10663860" cy="822963"/>
          </a:xfrm>
        </p:spPr>
        <p:txBody>
          <a:bodyPr>
            <a:normAutofit fontScale="90000"/>
          </a:bodyPr>
          <a:lstStyle/>
          <a:p>
            <a:br>
              <a:rPr lang="en-US" sz="3599" dirty="0"/>
            </a:br>
            <a:endParaRPr lang="en-US" sz="245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9CE7033-E4B4-2263-38BB-2F8D240526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2042" y="-25205"/>
            <a:ext cx="11119656" cy="6279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437B"/>
                </a:solidFill>
              </a:rPr>
              <a:t>Heart Disease – Top 5 Tips</a:t>
            </a:r>
          </a:p>
        </p:txBody>
      </p:sp>
      <p:pic>
        <p:nvPicPr>
          <p:cNvPr id="11" name="Picture 10" descr="A blue and yellow logo&#10;&#10;Description automatically generated">
            <a:extLst>
              <a:ext uri="{FF2B5EF4-FFF2-40B4-BE49-F238E27FC236}">
                <a16:creationId xmlns:a16="http://schemas.microsoft.com/office/drawing/2014/main" id="{7939BDC4-5758-40B0-08D9-020C4C8D80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896" y="6346459"/>
            <a:ext cx="1266700" cy="39056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A2AEB93-9451-1057-B816-840510AA8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056" y="688292"/>
            <a:ext cx="8099064" cy="6048733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Clr>
                <a:srgbClr val="D7DF23"/>
              </a:buClr>
              <a:buNone/>
            </a:pP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   Understand your risk</a:t>
            </a:r>
          </a:p>
          <a:p>
            <a:pPr marL="685800" indent="0">
              <a:spcBef>
                <a:spcPts val="600"/>
              </a:spcBef>
              <a:buClr>
                <a:srgbClr val="D7DF23"/>
              </a:buClr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Heart disease is the leading cause of death in the U.S. Know your numbers – such as blood pressure and cholesterol – and schedule an annual well visit to review your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health and risk factors.</a:t>
            </a:r>
          </a:p>
          <a:p>
            <a:pPr marL="0" indent="0">
              <a:spcBef>
                <a:spcPts val="600"/>
              </a:spcBef>
              <a:buClr>
                <a:srgbClr val="D7DF23"/>
              </a:buClr>
              <a:buNone/>
            </a:pP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   Support your heart health</a:t>
            </a:r>
          </a:p>
          <a:p>
            <a:pPr lvl="1" indent="0">
              <a:lnSpc>
                <a:spcPct val="110000"/>
              </a:lnSpc>
              <a:spcBef>
                <a:spcPts val="600"/>
              </a:spcBef>
              <a:buClr>
                <a:srgbClr val="D7DF23"/>
              </a:buClr>
              <a:buNone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Support your heart by moving more, eating smart, and managing stress. Aim for 150 minutes of exercise weekly, choose heart-healthy foods and avoid smoking.</a:t>
            </a:r>
          </a:p>
          <a:p>
            <a:pPr marL="0" indent="0">
              <a:spcBef>
                <a:spcPts val="600"/>
              </a:spcBef>
              <a:buClr>
                <a:srgbClr val="D7DF23"/>
              </a:buClr>
              <a:buNone/>
            </a:pP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    Monitor frequently </a:t>
            </a:r>
          </a:p>
          <a:p>
            <a:pPr lvl="1" indent="0">
              <a:lnSpc>
                <a:spcPct val="110000"/>
              </a:lnSpc>
              <a:spcBef>
                <a:spcPts val="600"/>
              </a:spcBef>
              <a:buClr>
                <a:srgbClr val="D7DF23"/>
              </a:buClr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Heart disease can be silent. Get regular screenings, track your blood pressure, and follow up on any unusual symptoms. Early detection saves lives. </a:t>
            </a:r>
          </a:p>
          <a:p>
            <a:pPr marL="0" indent="0">
              <a:spcBef>
                <a:spcPts val="600"/>
              </a:spcBef>
              <a:buClr>
                <a:srgbClr val="D7DF23"/>
              </a:buClr>
              <a:buNone/>
            </a:pP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    Know the signs of a heart attack</a:t>
            </a:r>
          </a:p>
          <a:p>
            <a:pPr lvl="1" indent="0">
              <a:lnSpc>
                <a:spcPct val="110000"/>
              </a:lnSpc>
              <a:spcBef>
                <a:spcPts val="600"/>
              </a:spcBef>
              <a:buClr>
                <a:srgbClr val="D7DF23"/>
              </a:buClr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Call 911 immediately if you experience the following symptoms: chest pain or pressure, pain the jaw, neck, back, arms, or shoulders, shortness of breath, extreme fatigue, lightheadedness or fainting, nausea or vomiting.</a:t>
            </a:r>
            <a:endParaRPr lang="en-US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D7DF23"/>
              </a:buClr>
              <a:buNone/>
            </a:pP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    Let Univera Healthcare be a resource for you!</a:t>
            </a:r>
          </a:p>
          <a:p>
            <a:pPr lvl="1" indent="0">
              <a:lnSpc>
                <a:spcPct val="110000"/>
              </a:lnSpc>
              <a:spcBef>
                <a:spcPts val="600"/>
              </a:spcBef>
              <a:buClr>
                <a:schemeClr val="accent2"/>
              </a:buClr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Your health plan offers tools to make heart care easier – Member Care Management,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Wellframe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Find a Doctor, Perks4U and more. Log in to your member portal to explore your benefits.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0">
              <a:lnSpc>
                <a:spcPct val="110000"/>
              </a:lnSpc>
              <a:spcBef>
                <a:spcPts val="600"/>
              </a:spcBef>
              <a:buClr>
                <a:schemeClr val="accent2"/>
              </a:buClr>
              <a:buNone/>
            </a:pPr>
            <a:endParaRPr lang="en-US" sz="1400" b="1" baseline="30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CB00B537-9F57-415E-2216-1CFC143D0099}"/>
              </a:ext>
            </a:extLst>
          </p:cNvPr>
          <p:cNvSpPr/>
          <p:nvPr/>
        </p:nvSpPr>
        <p:spPr>
          <a:xfrm>
            <a:off x="9204960" y="2178515"/>
            <a:ext cx="2148840" cy="2174186"/>
          </a:xfrm>
          <a:prstGeom prst="frame">
            <a:avLst/>
          </a:prstGeom>
          <a:solidFill>
            <a:srgbClr val="D7DF23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82E49-ABE2-DC5D-869C-8F5D3A238CDA}"/>
              </a:ext>
            </a:extLst>
          </p:cNvPr>
          <p:cNvSpPr txBox="1"/>
          <p:nvPr/>
        </p:nvSpPr>
        <p:spPr>
          <a:xfrm>
            <a:off x="8555177" y="1040451"/>
            <a:ext cx="3448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437B"/>
                </a:solidFill>
              </a:rPr>
              <a:t>Register for “Understanding Your Heart Health: Risks, Prevention, and Care” Webinar</a:t>
            </a:r>
          </a:p>
        </p:txBody>
      </p:sp>
      <p:pic>
        <p:nvPicPr>
          <p:cNvPr id="4" name="Picture 3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3C791EB7-2540-1101-63D1-CFF8201BF1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782" y="2432398"/>
            <a:ext cx="1635195" cy="1635195"/>
          </a:xfrm>
          <a:prstGeom prst="rect">
            <a:avLst/>
          </a:prstGeom>
        </p:spPr>
      </p:pic>
      <p:pic>
        <p:nvPicPr>
          <p:cNvPr id="1030" name="Picture 6" descr="UNIV_Heart_in_Hand_Icon_Simple-Green-Set.ai">
            <a:extLst>
              <a:ext uri="{FF2B5EF4-FFF2-40B4-BE49-F238E27FC236}">
                <a16:creationId xmlns:a16="http://schemas.microsoft.com/office/drawing/2014/main" id="{032BE0B4-ABB0-294B-4CD6-D88AC1D5A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782" y="4606584"/>
            <a:ext cx="1716412" cy="171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748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235</Words>
  <Application>Microsoft Office PowerPoint</Application>
  <PresentationFormat>Widescreen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 Theme</vt:lpstr>
      <vt:lpstr> </vt:lpstr>
    </vt:vector>
  </TitlesOfParts>
  <Company>Excellus BCBS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Katherine Barry</dc:creator>
  <cp:lastModifiedBy>Lisa Drzyzga</cp:lastModifiedBy>
  <cp:revision>8</cp:revision>
  <dcterms:created xsi:type="dcterms:W3CDTF">2025-09-02T14:29:30Z</dcterms:created>
  <dcterms:modified xsi:type="dcterms:W3CDTF">2025-12-26T20:44:44Z</dcterms:modified>
</cp:coreProperties>
</file>